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26" autoAdjust="0"/>
  </p:normalViewPr>
  <p:slideViewPr>
    <p:cSldViewPr>
      <p:cViewPr>
        <p:scale>
          <a:sx n="70" d="100"/>
          <a:sy n="70" d="100"/>
        </p:scale>
        <p:origin x="-116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1E364-F531-4FB3-A412-ABDADAE97A2F}" type="datetimeFigureOut">
              <a:rPr lang="en-GB" smtClean="0"/>
              <a:pPr/>
              <a:t>18/07/2011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A145C-FBF2-44B5-A6CB-B91EB22A556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A145C-FBF2-44B5-A6CB-B91EB22A556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829761"/>
          </a:xfrm>
        </p:spPr>
        <p:txBody>
          <a:bodyPr/>
          <a:lstStyle/>
          <a:p>
            <a:r>
              <a:rPr lang="en-GB" dirty="0" smtClean="0"/>
              <a:t>Why Do IT-Projects Fail ?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534711"/>
          </a:xfrm>
        </p:spPr>
        <p:txBody>
          <a:bodyPr>
            <a:normAutofit/>
          </a:bodyPr>
          <a:lstStyle/>
          <a:p>
            <a:pPr algn="ctr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by:</a:t>
            </a:r>
          </a:p>
          <a:p>
            <a:pPr algn="ctr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Shuhab-u-Tariq</a:t>
            </a:r>
          </a:p>
          <a:p>
            <a:pPr algn="ctr"/>
            <a:r>
              <a:rPr lang="en-GB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Candidate ID: 389552, </a:t>
            </a:r>
            <a:r>
              <a:rPr lang="en-GB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Aston Business School</a:t>
            </a:r>
            <a:endParaRPr lang="en-GB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029200"/>
          </a:xfrm>
        </p:spPr>
        <p:txBody>
          <a:bodyPr>
            <a:normAutofit/>
          </a:bodyPr>
          <a:lstStyle/>
          <a:p>
            <a:pPr algn="just"/>
            <a:endParaRPr lang="en-GB" sz="1800" dirty="0" smtClean="0"/>
          </a:p>
          <a:p>
            <a:pPr algn="just"/>
            <a:r>
              <a:rPr lang="en-GB" sz="2000" dirty="0" smtClean="0"/>
              <a:t>IT project failure has occurred numerous times since the introduction of technology into global existence and use. </a:t>
            </a:r>
          </a:p>
          <a:p>
            <a:pPr algn="just"/>
            <a:endParaRPr lang="en-GB" sz="2000" dirty="0" smtClean="0"/>
          </a:p>
          <a:p>
            <a:pPr algn="just"/>
            <a:r>
              <a:rPr lang="en-GB" sz="2000" dirty="0" smtClean="0"/>
              <a:t>We have considered just two variables (viz. Size and Public &amp; Private Sector) from a myriad of options in which project failure has been previously attributed. </a:t>
            </a:r>
          </a:p>
          <a:p>
            <a:pPr algn="just"/>
            <a:endParaRPr lang="en-US" sz="2000" dirty="0" smtClean="0"/>
          </a:p>
          <a:p>
            <a:pPr algn="ctr">
              <a:buNone/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to project success is, and would always be attributed to Effective Project Management, a broad term which needs to be scaled down, understood and put into action in the real sense of its words. </a:t>
            </a:r>
          </a:p>
          <a:p>
            <a:endParaRPr lang="en-GB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sz="3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</a:t>
            </a:r>
            <a:endParaRPr lang="en-GB" sz="3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2209800"/>
            <a:ext cx="6172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en-US" sz="8000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sz="2100" dirty="0" smtClean="0"/>
              <a:t>Introduction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Context / Significance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Problems Being Addressed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Objectives 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Research Methodology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Data Collection &amp; Analysis</a:t>
            </a:r>
          </a:p>
          <a:p>
            <a:pPr>
              <a:buFont typeface="Wingdings" pitchFamily="2" charset="2"/>
              <a:buChar char="Ø"/>
            </a:pPr>
            <a:endParaRPr lang="en-GB" sz="2100" dirty="0" smtClean="0"/>
          </a:p>
          <a:p>
            <a:pPr>
              <a:buFont typeface="Wingdings" pitchFamily="2" charset="2"/>
              <a:buChar char="Ø"/>
            </a:pPr>
            <a:r>
              <a:rPr lang="en-GB" sz="2100" dirty="0" smtClean="0"/>
              <a:t>Conclusion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Agenda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5376671"/>
          </a:xfrm>
        </p:spPr>
        <p:txBody>
          <a:bodyPr>
            <a:normAutofit fontScale="85000" lnSpcReduction="20000"/>
          </a:bodyPr>
          <a:lstStyle/>
          <a:p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generally fail due to varied reasons:</a:t>
            </a: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GB" sz="24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Size | Sector | Complexity | Scope | Type</a:t>
            </a:r>
          </a:p>
          <a:p>
            <a:pPr algn="ctr">
              <a:buNone/>
            </a:pPr>
            <a:r>
              <a:rPr lang="en-GB" sz="2400" spc="3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Time | Money | Requirements </a:t>
            </a: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34000"/>
              </a:lnSpc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Researches say that IT-projects are uncertain and most likely to fail, unless dealt in the best way in which they are meant to be handled.</a:t>
            </a:r>
          </a:p>
          <a:p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2000" dirty="0" smtClean="0"/>
          </a:p>
          <a:p>
            <a:pPr algn="ctr">
              <a:buNone/>
            </a:pPr>
            <a:endParaRPr lang="en-GB" sz="2000" spc="300" dirty="0" smtClean="0"/>
          </a:p>
          <a:p>
            <a:pPr>
              <a:buNone/>
            </a:pPr>
            <a:endParaRPr lang="en-GB" sz="2000" spc="300" dirty="0" smtClean="0"/>
          </a:p>
          <a:p>
            <a:pPr>
              <a:buNone/>
            </a:pPr>
            <a:r>
              <a:rPr lang="en-GB" sz="2000" dirty="0" smtClean="0"/>
              <a:t>   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Introduction to IT project failure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953000"/>
          </a:xfrm>
        </p:spPr>
        <p:txBody>
          <a:bodyPr>
            <a:normAutofit/>
          </a:bodyPr>
          <a:lstStyle/>
          <a:p>
            <a:pPr algn="just"/>
            <a:r>
              <a:rPr lang="en-GB" sz="1800" dirty="0" smtClean="0"/>
              <a:t>Research conducted by The Standish Group in 1995 indicated that 31.1% of projects evaluated were cancelled before they were completed, some 50% challenged, whilst the remaining succeeded (The Standish Group, 1995). </a:t>
            </a:r>
          </a:p>
          <a:p>
            <a:endParaRPr lang="en-GB" sz="1800" dirty="0" smtClean="0"/>
          </a:p>
          <a:p>
            <a:pPr algn="just"/>
            <a:r>
              <a:rPr lang="en-GB" sz="1800" dirty="0" smtClean="0"/>
              <a:t>Market research group Gartner complemented these findings stating the 30% of Information Technology (IT) projects will not meet their desired end goal via project completion. 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pPr algn="ctr">
              <a:buNone/>
            </a:pP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Comparisons of these percentage figures show project failure </a:t>
            </a:r>
          </a:p>
          <a:p>
            <a:pPr algn="ctr">
              <a:buNone/>
            </a:pP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be consistently high across many industries. </a:t>
            </a:r>
          </a:p>
          <a:p>
            <a:endParaRPr lang="en-GB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Context | Significance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GB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project failure depending on:</a:t>
            </a:r>
          </a:p>
          <a:p>
            <a:endParaRPr lang="en-GB" sz="4000" u="sng" dirty="0" smtClean="0"/>
          </a:p>
          <a:p>
            <a:r>
              <a:rPr lang="en-GB" dirty="0" smtClean="0"/>
              <a:t>Size (Big Size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v/s</a:t>
            </a:r>
            <a:r>
              <a:rPr lang="en-GB" dirty="0" smtClean="0"/>
              <a:t>  Small Size)</a:t>
            </a:r>
          </a:p>
          <a:p>
            <a:pPr lvl="1"/>
            <a:r>
              <a:rPr lang="en-GB" sz="2000" dirty="0" smtClean="0"/>
              <a:t>How does IT project failure depend on size of the project ? 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 smtClean="0"/>
          </a:p>
          <a:p>
            <a:r>
              <a:rPr lang="en-GB" dirty="0" smtClean="0"/>
              <a:t>Sector (Private Sector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v/s</a:t>
            </a:r>
            <a:r>
              <a:rPr lang="en-GB" dirty="0" smtClean="0"/>
              <a:t>  Public Sector)</a:t>
            </a:r>
          </a:p>
          <a:p>
            <a:pPr lvl="1"/>
            <a:r>
              <a:rPr lang="en-GB" sz="2000" dirty="0" smtClean="0"/>
              <a:t>How does IT project failure depend on sector under which it is being undertaken ? </a:t>
            </a: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Problems Being Addressed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525963"/>
          </a:xfrm>
        </p:spPr>
        <p:txBody>
          <a:bodyPr/>
          <a:lstStyle/>
          <a:p>
            <a:pPr algn="just"/>
            <a:r>
              <a:rPr lang="en-GB" sz="2000" dirty="0" smtClean="0"/>
              <a:t>IT projects are increasingly being implemented each year due to the need to simplify, whilst making use of the expanding IT usage and consumerisation. </a:t>
            </a:r>
          </a:p>
          <a:p>
            <a:pPr algn="just"/>
            <a:endParaRPr lang="en-GB" sz="2000" dirty="0" smtClean="0"/>
          </a:p>
          <a:p>
            <a:pPr algn="just"/>
            <a:endParaRPr lang="en-GB" sz="2000" dirty="0" smtClean="0"/>
          </a:p>
          <a:p>
            <a:pPr algn="just"/>
            <a:r>
              <a:rPr lang="en-GB" sz="2000" dirty="0" smtClean="0"/>
              <a:t>The IT industry faces many challenges within its ever-expanding marketplace, the foremost of which are the high levels of IT project failure when introducing new technological innovations via project form. </a:t>
            </a:r>
          </a:p>
          <a:p>
            <a:pPr algn="just"/>
            <a:endParaRPr lang="en-GB" sz="2000" dirty="0" smtClean="0"/>
          </a:p>
          <a:p>
            <a:pPr algn="just"/>
            <a:endParaRPr lang="en-GB" sz="2000" dirty="0" smtClean="0"/>
          </a:p>
          <a:p>
            <a:pPr algn="ctr">
              <a:buNone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the need to identify critical success and failure factors has become highly sought after.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Objectives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GB" sz="2000" dirty="0" smtClean="0"/>
              <a:t>Discussion on a balanced view over the influence of SIZE &amp; SECTORS on IT project outcomes.</a:t>
            </a:r>
          </a:p>
          <a:p>
            <a:endParaRPr lang="en-GB" sz="2000" dirty="0" smtClean="0"/>
          </a:p>
          <a:p>
            <a:r>
              <a:rPr lang="en-GB" sz="2000" dirty="0" smtClean="0"/>
              <a:t>Data and theoretical information has been primarily collected from academic journals, statistics, and prior reports.</a:t>
            </a:r>
          </a:p>
          <a:p>
            <a:endParaRPr lang="en-GB" sz="2000" dirty="0" smtClean="0"/>
          </a:p>
          <a:p>
            <a:r>
              <a:rPr lang="en-GB" sz="2000" dirty="0" smtClean="0"/>
              <a:t>Secondary Research</a:t>
            </a:r>
          </a:p>
          <a:p>
            <a:endParaRPr lang="en-GB" sz="2000" dirty="0" smtClean="0"/>
          </a:p>
          <a:p>
            <a:r>
              <a:rPr lang="en-GB" sz="2000" dirty="0" smtClean="0"/>
              <a:t>The final conclusion derived is a result of weighing both discussed problems equally.</a:t>
            </a:r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Research Methodology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based on </a:t>
            </a:r>
            <a:r>
              <a:rPr lang="en-GB" sz="4000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</a:t>
            </a:r>
          </a:p>
          <a:p>
            <a:pPr>
              <a:buNone/>
            </a:pPr>
            <a:endParaRPr lang="en-GB" u="sng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400" dirty="0" smtClean="0"/>
              <a:t>NHS’s - National Programme for IT (</a:t>
            </a:r>
            <a:r>
              <a:rPr lang="en-GB" sz="2400" b="1" dirty="0" smtClean="0"/>
              <a:t>NPfIT</a:t>
            </a:r>
            <a:r>
              <a:rPr lang="en-GB" sz="2400" dirty="0" smtClean="0"/>
              <a:t> - UK)</a:t>
            </a:r>
          </a:p>
          <a:p>
            <a:pPr lvl="4">
              <a:buFont typeface="Wingdings" pitchFamily="2" charset="2"/>
              <a:buChar char="§"/>
            </a:pPr>
            <a:r>
              <a:rPr lang="en-GB" sz="2000" dirty="0" smtClean="0"/>
              <a:t>Integration of Information Technology System</a:t>
            </a:r>
          </a:p>
          <a:p>
            <a:pPr lvl="4">
              <a:buFont typeface="Wingdings" pitchFamily="2" charset="2"/>
              <a:buChar char="§"/>
            </a:pPr>
            <a:r>
              <a:rPr lang="en-GB" sz="2000" dirty="0" smtClean="0"/>
              <a:t>Capacity shortages of Workforce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400" dirty="0" smtClean="0"/>
              <a:t>FBI’s - Virtual Case File (</a:t>
            </a:r>
            <a:r>
              <a:rPr lang="en-GB" sz="2400" b="1" dirty="0" smtClean="0"/>
              <a:t>VCF</a:t>
            </a:r>
            <a:r>
              <a:rPr lang="en-GB" sz="2400" dirty="0" smtClean="0"/>
              <a:t> - US)</a:t>
            </a:r>
          </a:p>
          <a:p>
            <a:pPr lvl="4">
              <a:buFont typeface="Wingdings" pitchFamily="2" charset="2"/>
              <a:buChar char="§"/>
            </a:pPr>
            <a:r>
              <a:rPr lang="en-GB" sz="2000" dirty="0" smtClean="0"/>
              <a:t>Mistakes of time and resource estimate</a:t>
            </a:r>
          </a:p>
          <a:p>
            <a:pPr lvl="4">
              <a:buFont typeface="Wingdings" pitchFamily="2" charset="2"/>
              <a:buChar char="§"/>
            </a:pPr>
            <a:r>
              <a:rPr lang="en-US" sz="2000" dirty="0" smtClean="0"/>
              <a:t>Communication Problems</a:t>
            </a:r>
          </a:p>
          <a:p>
            <a:pPr lvl="4">
              <a:buFont typeface="Wingdings" pitchFamily="2" charset="2"/>
              <a:buChar char="§"/>
            </a:pPr>
            <a:r>
              <a:rPr lang="en-US" sz="2000" dirty="0" smtClean="0"/>
              <a:t>Objective Changes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Data Collection &amp; Analysis</a:t>
            </a:r>
            <a:endParaRPr lang="en-GB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3600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</a:t>
            </a:r>
            <a:r>
              <a:rPr lang="en-GB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GB" sz="3600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Private</a:t>
            </a:r>
            <a:r>
              <a:rPr lang="en-GB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Sector Analysis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NHS’s - National Programme for IT (NPfIT - UK)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Poor Leadership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Largest Public Sector Project of UK, hence degree of risk estimation went flawed.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Over Ambitious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Lack of user involvement</a:t>
            </a:r>
          </a:p>
          <a:p>
            <a:endParaRPr lang="en-GB" sz="2400" dirty="0" smtClean="0"/>
          </a:p>
          <a:p>
            <a:r>
              <a:rPr lang="en-GB" sz="2400" dirty="0" smtClean="0"/>
              <a:t>Hershey’s Food Corporation (US)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Problems with Hershey’s Systems Integration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Time Mismanagement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Lack of user involvement</a:t>
            </a:r>
          </a:p>
          <a:p>
            <a:pPr lvl="2">
              <a:buFont typeface="Wingdings" pitchFamily="2" charset="2"/>
              <a:buChar char="§"/>
            </a:pPr>
            <a:r>
              <a:rPr lang="en-GB" sz="1800" dirty="0" smtClean="0"/>
              <a:t>Failure of rapid implementation of ERP at peak time, due to which system users found it hard to use and bring the system into action.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Data Collection &amp; Analysis (Contd.)</a:t>
            </a:r>
            <a:endParaRPr lang="en-GB" sz="3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289</TotalTime>
  <Words>585</Words>
  <Application>Microsoft Office PowerPoint</Application>
  <PresentationFormat>On-screen Show (4:3)</PresentationFormat>
  <Paragraphs>102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Why Do IT-Projects Fail ? </vt:lpstr>
      <vt:lpstr>Agenda</vt:lpstr>
      <vt:lpstr>Introduction to IT project failure</vt:lpstr>
      <vt:lpstr>Context | Significance</vt:lpstr>
      <vt:lpstr>Problems Being Addressed</vt:lpstr>
      <vt:lpstr>Objectives</vt:lpstr>
      <vt:lpstr>Research Methodology</vt:lpstr>
      <vt:lpstr>Data Collection &amp; Analysis</vt:lpstr>
      <vt:lpstr>Data Collection &amp; Analysis (Contd.)</vt:lpstr>
      <vt:lpstr>Conclusion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IT-Projects Fail ? </dc:title>
  <dc:creator/>
  <cp:lastModifiedBy>Administrator</cp:lastModifiedBy>
  <cp:revision>37</cp:revision>
  <dcterms:created xsi:type="dcterms:W3CDTF">2006-08-16T00:00:00Z</dcterms:created>
  <dcterms:modified xsi:type="dcterms:W3CDTF">2011-07-18T20:40:09Z</dcterms:modified>
</cp:coreProperties>
</file>